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0"/>
  </p:notesMasterIdLst>
  <p:sldIdLst>
    <p:sldId id="256" r:id="rId2"/>
    <p:sldId id="263" r:id="rId3"/>
    <p:sldId id="257" r:id="rId4"/>
    <p:sldId id="262" r:id="rId5"/>
    <p:sldId id="258" r:id="rId6"/>
    <p:sldId id="259" r:id="rId7"/>
    <p:sldId id="261"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426" autoAdjust="0"/>
  </p:normalViewPr>
  <p:slideViewPr>
    <p:cSldViewPr snapToGrid="0">
      <p:cViewPr varScale="1">
        <p:scale>
          <a:sx n="99" d="100"/>
          <a:sy n="99"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jia-LaPerle, Carol" userId="57479f69-7462-4df4-839d-9f8290c96699" providerId="ADAL" clId="{E8653F3A-CB8A-44D1-B0CF-E5B02D599366}"/>
    <pc:docChg chg="custSel addSld modSld sldOrd">
      <pc:chgData name="Mejia-LaPerle, Carol" userId="57479f69-7462-4df4-839d-9f8290c96699" providerId="ADAL" clId="{E8653F3A-CB8A-44D1-B0CF-E5B02D599366}" dt="2025-10-13T16:13:15.944" v="1095" actId="6549"/>
      <pc:docMkLst>
        <pc:docMk/>
      </pc:docMkLst>
      <pc:sldChg chg="modSp mod modNotesTx">
        <pc:chgData name="Mejia-LaPerle, Carol" userId="57479f69-7462-4df4-839d-9f8290c96699" providerId="ADAL" clId="{E8653F3A-CB8A-44D1-B0CF-E5B02D599366}" dt="2025-10-13T16:10:40.100" v="1094" actId="14100"/>
        <pc:sldMkLst>
          <pc:docMk/>
          <pc:sldMk cId="2903162423" sldId="256"/>
        </pc:sldMkLst>
        <pc:picChg chg="mod">
          <ac:chgData name="Mejia-LaPerle, Carol" userId="57479f69-7462-4df4-839d-9f8290c96699" providerId="ADAL" clId="{E8653F3A-CB8A-44D1-B0CF-E5B02D599366}" dt="2025-10-13T16:10:40.100" v="1094" actId="14100"/>
          <ac:picMkLst>
            <pc:docMk/>
            <pc:sldMk cId="2903162423" sldId="256"/>
            <ac:picMk id="14" creationId="{D0CC9ACF-75BD-4238-A3CA-4A5298EB799E}"/>
          </ac:picMkLst>
        </pc:picChg>
      </pc:sldChg>
      <pc:sldChg chg="modSp mod modNotesTx">
        <pc:chgData name="Mejia-LaPerle, Carol" userId="57479f69-7462-4df4-839d-9f8290c96699" providerId="ADAL" clId="{E8653F3A-CB8A-44D1-B0CF-E5B02D599366}" dt="2025-10-13T16:09:33.599" v="1083" actId="20577"/>
        <pc:sldMkLst>
          <pc:docMk/>
          <pc:sldMk cId="2172103254" sldId="258"/>
        </pc:sldMkLst>
        <pc:spChg chg="mod">
          <ac:chgData name="Mejia-LaPerle, Carol" userId="57479f69-7462-4df4-839d-9f8290c96699" providerId="ADAL" clId="{E8653F3A-CB8A-44D1-B0CF-E5B02D599366}" dt="2025-10-13T16:09:33.599" v="1083" actId="20577"/>
          <ac:spMkLst>
            <pc:docMk/>
            <pc:sldMk cId="2172103254" sldId="258"/>
            <ac:spMk id="3" creationId="{1EEB7519-4E49-494B-9C38-1BEC0139DDF8}"/>
          </ac:spMkLst>
        </pc:spChg>
      </pc:sldChg>
      <pc:sldChg chg="modSp mod modNotesTx">
        <pc:chgData name="Mejia-LaPerle, Carol" userId="57479f69-7462-4df4-839d-9f8290c96699" providerId="ADAL" clId="{E8653F3A-CB8A-44D1-B0CF-E5B02D599366}" dt="2025-10-13T16:09:48.439" v="1087" actId="20577"/>
        <pc:sldMkLst>
          <pc:docMk/>
          <pc:sldMk cId="2708825013" sldId="259"/>
        </pc:sldMkLst>
        <pc:spChg chg="mod">
          <ac:chgData name="Mejia-LaPerle, Carol" userId="57479f69-7462-4df4-839d-9f8290c96699" providerId="ADAL" clId="{E8653F3A-CB8A-44D1-B0CF-E5B02D599366}" dt="2025-10-13T16:09:48.439" v="1087" actId="20577"/>
          <ac:spMkLst>
            <pc:docMk/>
            <pc:sldMk cId="2708825013" sldId="259"/>
            <ac:spMk id="3" creationId="{1EEB7519-4E49-494B-9C38-1BEC0139DDF8}"/>
          </ac:spMkLst>
        </pc:spChg>
      </pc:sldChg>
      <pc:sldChg chg="modSp mod">
        <pc:chgData name="Mejia-LaPerle, Carol" userId="57479f69-7462-4df4-839d-9f8290c96699" providerId="ADAL" clId="{E8653F3A-CB8A-44D1-B0CF-E5B02D599366}" dt="2025-10-13T16:10:07.611" v="1090" actId="20577"/>
        <pc:sldMkLst>
          <pc:docMk/>
          <pc:sldMk cId="286713043" sldId="261"/>
        </pc:sldMkLst>
        <pc:spChg chg="mod">
          <ac:chgData name="Mejia-LaPerle, Carol" userId="57479f69-7462-4df4-839d-9f8290c96699" providerId="ADAL" clId="{E8653F3A-CB8A-44D1-B0CF-E5B02D599366}" dt="2025-10-13T16:10:07.611" v="1090" actId="20577"/>
          <ac:spMkLst>
            <pc:docMk/>
            <pc:sldMk cId="286713043" sldId="261"/>
            <ac:spMk id="3" creationId="{1EEB7519-4E49-494B-9C38-1BEC0139DDF8}"/>
          </ac:spMkLst>
        </pc:spChg>
      </pc:sldChg>
      <pc:sldChg chg="modSp mod ord modNotesTx">
        <pc:chgData name="Mejia-LaPerle, Carol" userId="57479f69-7462-4df4-839d-9f8290c96699" providerId="ADAL" clId="{E8653F3A-CB8A-44D1-B0CF-E5B02D599366}" dt="2025-10-13T16:13:15.944" v="1095" actId="6549"/>
        <pc:sldMkLst>
          <pc:docMk/>
          <pc:sldMk cId="2722433682" sldId="263"/>
        </pc:sldMkLst>
        <pc:spChg chg="mod">
          <ac:chgData name="Mejia-LaPerle, Carol" userId="57479f69-7462-4df4-839d-9f8290c96699" providerId="ADAL" clId="{E8653F3A-CB8A-44D1-B0CF-E5B02D599366}" dt="2025-10-13T16:05:00.931" v="569" actId="20577"/>
          <ac:spMkLst>
            <pc:docMk/>
            <pc:sldMk cId="2722433682" sldId="263"/>
            <ac:spMk id="2" creationId="{DD450CBE-2F23-4AA4-BDE3-0026B5F3535C}"/>
          </ac:spMkLst>
        </pc:spChg>
        <pc:spChg chg="mod">
          <ac:chgData name="Mejia-LaPerle, Carol" userId="57479f69-7462-4df4-839d-9f8290c96699" providerId="ADAL" clId="{E8653F3A-CB8A-44D1-B0CF-E5B02D599366}" dt="2025-10-13T16:08:57.218" v="1079" actId="20577"/>
          <ac:spMkLst>
            <pc:docMk/>
            <pc:sldMk cId="2722433682" sldId="263"/>
            <ac:spMk id="3" creationId="{37BEBCF4-BC1A-4A97-AFAD-C693AA8727EF}"/>
          </ac:spMkLst>
        </pc:spChg>
      </pc:sldChg>
      <pc:sldChg chg="modSp add mod modNotesTx">
        <pc:chgData name="Mejia-LaPerle, Carol" userId="57479f69-7462-4df4-839d-9f8290c96699" providerId="ADAL" clId="{E8653F3A-CB8A-44D1-B0CF-E5B02D599366}" dt="2025-10-13T16:10:18.270" v="1093" actId="6549"/>
        <pc:sldMkLst>
          <pc:docMk/>
          <pc:sldMk cId="4156302411" sldId="264"/>
        </pc:sldMkLst>
        <pc:spChg chg="mod">
          <ac:chgData name="Mejia-LaPerle, Carol" userId="57479f69-7462-4df4-839d-9f8290c96699" providerId="ADAL" clId="{E8653F3A-CB8A-44D1-B0CF-E5B02D599366}" dt="2025-10-13T16:10:13.451" v="1092" actId="27636"/>
          <ac:spMkLst>
            <pc:docMk/>
            <pc:sldMk cId="4156302411" sldId="264"/>
            <ac:spMk id="3" creationId="{37BEBCF4-BC1A-4A97-AFAD-C693AA8727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C89B1-C56D-4D96-8039-BBD24D3AD3E7}"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5EEE1-70D6-4AC1-99B5-DEF6E10DD053}" type="slidenum">
              <a:rPr lang="en-US" smtClean="0"/>
              <a:t>‹#›</a:t>
            </a:fld>
            <a:endParaRPr lang="en-US"/>
          </a:p>
        </p:txBody>
      </p:sp>
    </p:spTree>
    <p:extLst>
      <p:ext uri="{BB962C8B-B14F-4D97-AF65-F5344CB8AC3E}">
        <p14:creationId xmlns:p14="http://schemas.microsoft.com/office/powerpoint/2010/main" val="172264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35EEE1-70D6-4AC1-99B5-DEF6E10DD053}" type="slidenum">
              <a:rPr lang="en-US" smtClean="0"/>
              <a:t>1</a:t>
            </a:fld>
            <a:endParaRPr lang="en-US"/>
          </a:p>
        </p:txBody>
      </p:sp>
    </p:spTree>
    <p:extLst>
      <p:ext uri="{BB962C8B-B14F-4D97-AF65-F5344CB8AC3E}">
        <p14:creationId xmlns:p14="http://schemas.microsoft.com/office/powerpoint/2010/main" val="1822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a:t>
            </a:r>
          </a:p>
          <a:p>
            <a:endParaRPr lang="en-US" dirty="0"/>
          </a:p>
          <a:p>
            <a:r>
              <a:rPr lang="en-US" dirty="0"/>
              <a:t>We’re excited to introduce the </a:t>
            </a:r>
            <a:r>
              <a:rPr lang="en-US" b="1" dirty="0"/>
              <a:t>Guided Writing Retreat</a:t>
            </a:r>
            <a:r>
              <a:rPr lang="en-US" dirty="0"/>
              <a:t> at this year’s Ohio Valley Shakespeare Conference! Recognizing that many institutions don’t provide support for writing retreats, this new feature creates a welcoming space for sustained writing time, collegial exchange, and informal networking. Please find attached the welcome slide deck. Any questions specific to the guided writing retreat, please reply to this email. </a:t>
            </a:r>
          </a:p>
        </p:txBody>
      </p:sp>
      <p:sp>
        <p:nvSpPr>
          <p:cNvPr id="4" name="Slide Number Placeholder 3"/>
          <p:cNvSpPr>
            <a:spLocks noGrp="1"/>
          </p:cNvSpPr>
          <p:nvPr>
            <p:ph type="sldNum" sz="quarter" idx="5"/>
          </p:nvPr>
        </p:nvSpPr>
        <p:spPr/>
        <p:txBody>
          <a:bodyPr/>
          <a:lstStyle/>
          <a:p>
            <a:fld id="{BB35EEE1-70D6-4AC1-99B5-DEF6E10DD053}" type="slidenum">
              <a:rPr lang="en-US" smtClean="0"/>
              <a:t>2</a:t>
            </a:fld>
            <a:endParaRPr lang="en-US"/>
          </a:p>
        </p:txBody>
      </p:sp>
    </p:spTree>
    <p:extLst>
      <p:ext uri="{BB962C8B-B14F-4D97-AF65-F5344CB8AC3E}">
        <p14:creationId xmlns:p14="http://schemas.microsoft.com/office/powerpoint/2010/main" val="96371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35EEE1-70D6-4AC1-99B5-DEF6E10DD053}" type="slidenum">
              <a:rPr lang="en-US" smtClean="0"/>
              <a:t>3</a:t>
            </a:fld>
            <a:endParaRPr lang="en-US"/>
          </a:p>
        </p:txBody>
      </p:sp>
    </p:spTree>
    <p:extLst>
      <p:ext uri="{BB962C8B-B14F-4D97-AF65-F5344CB8AC3E}">
        <p14:creationId xmlns:p14="http://schemas.microsoft.com/office/powerpoint/2010/main" val="411820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35EEE1-70D6-4AC1-99B5-DEF6E10DD053}" type="slidenum">
              <a:rPr lang="en-US" smtClean="0"/>
              <a:t>4</a:t>
            </a:fld>
            <a:endParaRPr lang="en-US"/>
          </a:p>
        </p:txBody>
      </p:sp>
    </p:spTree>
    <p:extLst>
      <p:ext uri="{BB962C8B-B14F-4D97-AF65-F5344CB8AC3E}">
        <p14:creationId xmlns:p14="http://schemas.microsoft.com/office/powerpoint/2010/main" val="54230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35EEE1-70D6-4AC1-99B5-DEF6E10DD053}" type="slidenum">
              <a:rPr lang="en-US" smtClean="0"/>
              <a:t>5</a:t>
            </a:fld>
            <a:endParaRPr lang="en-US"/>
          </a:p>
        </p:txBody>
      </p:sp>
    </p:spTree>
    <p:extLst>
      <p:ext uri="{BB962C8B-B14F-4D97-AF65-F5344CB8AC3E}">
        <p14:creationId xmlns:p14="http://schemas.microsoft.com/office/powerpoint/2010/main" val="17422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35EEE1-70D6-4AC1-99B5-DEF6E10DD053}" type="slidenum">
              <a:rPr lang="en-US" smtClean="0"/>
              <a:t>6</a:t>
            </a:fld>
            <a:endParaRPr lang="en-US"/>
          </a:p>
        </p:txBody>
      </p:sp>
    </p:spTree>
    <p:extLst>
      <p:ext uri="{BB962C8B-B14F-4D97-AF65-F5344CB8AC3E}">
        <p14:creationId xmlns:p14="http://schemas.microsoft.com/office/powerpoint/2010/main" val="271948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35EEE1-70D6-4AC1-99B5-DEF6E10DD053}" type="slidenum">
              <a:rPr lang="en-US" smtClean="0"/>
              <a:t>7</a:t>
            </a:fld>
            <a:endParaRPr lang="en-US"/>
          </a:p>
        </p:txBody>
      </p:sp>
    </p:spTree>
    <p:extLst>
      <p:ext uri="{BB962C8B-B14F-4D97-AF65-F5344CB8AC3E}">
        <p14:creationId xmlns:p14="http://schemas.microsoft.com/office/powerpoint/2010/main" val="367479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35EEE1-70D6-4AC1-99B5-DEF6E10DD053}" type="slidenum">
              <a:rPr lang="en-US" smtClean="0"/>
              <a:t>8</a:t>
            </a:fld>
            <a:endParaRPr lang="en-US"/>
          </a:p>
        </p:txBody>
      </p:sp>
    </p:spTree>
    <p:extLst>
      <p:ext uri="{BB962C8B-B14F-4D97-AF65-F5344CB8AC3E}">
        <p14:creationId xmlns:p14="http://schemas.microsoft.com/office/powerpoint/2010/main" val="4180938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A8C8674-DFDC-4128-8C0C-9E428B0618AC}" type="datetimeFigureOut">
              <a:rPr lang="en-US" smtClean="0"/>
              <a:t>10/13/2025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321764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8C8674-DFDC-4128-8C0C-9E428B0618AC}"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3741383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A8C8674-DFDC-4128-8C0C-9E428B0618AC}"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35180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A8C8674-DFDC-4128-8C0C-9E428B0618AC}"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3747279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8C8674-DFDC-4128-8C0C-9E428B0618AC}"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3269811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A8C8674-DFDC-4128-8C0C-9E428B0618AC}" type="datetimeFigureOut">
              <a:rPr lang="en-US" smtClean="0"/>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3023048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A8C8674-DFDC-4128-8C0C-9E428B0618AC}" type="datetimeFigureOut">
              <a:rPr lang="en-US" smtClean="0"/>
              <a:t>10/13/2025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803099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A8C8674-DFDC-4128-8C0C-9E428B0618AC}"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767003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A8C8674-DFDC-4128-8C0C-9E428B0618AC}"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268327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C8674-DFDC-4128-8C0C-9E428B0618AC}"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148179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8C8674-DFDC-4128-8C0C-9E428B0618AC}"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134657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8C8674-DFDC-4128-8C0C-9E428B0618AC}"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196447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8C8674-DFDC-4128-8C0C-9E428B0618AC}" type="datetimeFigureOut">
              <a:rPr lang="en-US" smtClean="0"/>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69432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8C8674-DFDC-4128-8C0C-9E428B0618AC}"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48436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C8674-DFDC-4128-8C0C-9E428B0618AC}" type="datetimeFigureOut">
              <a:rPr lang="en-US" smtClean="0"/>
              <a:t>10/13/2025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345991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8C8674-DFDC-4128-8C0C-9E428B0618AC}"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42323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8C8674-DFDC-4128-8C0C-9E428B0618AC}"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81C3487-F5B9-4196-8D6D-3BCBD5464223}" type="slidenum">
              <a:rPr lang="en-US" smtClean="0"/>
              <a:t>‹#›</a:t>
            </a:fld>
            <a:endParaRPr lang="en-US"/>
          </a:p>
        </p:txBody>
      </p:sp>
    </p:spTree>
    <p:extLst>
      <p:ext uri="{BB962C8B-B14F-4D97-AF65-F5344CB8AC3E}">
        <p14:creationId xmlns:p14="http://schemas.microsoft.com/office/powerpoint/2010/main" val="171369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A8C8674-DFDC-4128-8C0C-9E428B0618AC}" type="datetimeFigureOut">
              <a:rPr lang="en-US" smtClean="0"/>
              <a:t>10/13/2025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81C3487-F5B9-4196-8D6D-3BCBD5464223}" type="slidenum">
              <a:rPr lang="en-US" smtClean="0"/>
              <a:t>‹#›</a:t>
            </a:fld>
            <a:endParaRPr lang="en-US"/>
          </a:p>
        </p:txBody>
      </p:sp>
    </p:spTree>
    <p:extLst>
      <p:ext uri="{BB962C8B-B14F-4D97-AF65-F5344CB8AC3E}">
        <p14:creationId xmlns:p14="http://schemas.microsoft.com/office/powerpoint/2010/main" val="37500259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carol.mejia-laperle@wright.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0CC9ACF-75BD-4238-A3CA-4A5298EB799E}"/>
              </a:ext>
            </a:extLst>
          </p:cNvPr>
          <p:cNvPicPr>
            <a:picLocks noChangeAspect="1"/>
          </p:cNvPicPr>
          <p:nvPr/>
        </p:nvPicPr>
        <p:blipFill>
          <a:blip r:embed="rId3"/>
          <a:stretch>
            <a:fillRect/>
          </a:stretch>
        </p:blipFill>
        <p:spPr>
          <a:xfrm>
            <a:off x="2233062" y="654089"/>
            <a:ext cx="7930692" cy="5697336"/>
          </a:xfrm>
          <a:prstGeom prst="rect">
            <a:avLst/>
          </a:prstGeom>
        </p:spPr>
      </p:pic>
    </p:spTree>
    <p:extLst>
      <p:ext uri="{BB962C8B-B14F-4D97-AF65-F5344CB8AC3E}">
        <p14:creationId xmlns:p14="http://schemas.microsoft.com/office/powerpoint/2010/main" val="290316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0CBE-2F23-4AA4-BDE3-0026B5F3535C}"/>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37BEBCF4-BC1A-4A97-AFAD-C693AA8727EF}"/>
              </a:ext>
            </a:extLst>
          </p:cNvPr>
          <p:cNvSpPr>
            <a:spLocks noGrp="1"/>
          </p:cNvSpPr>
          <p:nvPr>
            <p:ph idx="1"/>
          </p:nvPr>
        </p:nvSpPr>
        <p:spPr>
          <a:xfrm>
            <a:off x="650240" y="2316480"/>
            <a:ext cx="10993120" cy="4246880"/>
          </a:xfrm>
        </p:spPr>
        <p:txBody>
          <a:bodyPr>
            <a:normAutofit fontScale="92500" lnSpcReduction="10000"/>
          </a:bodyPr>
          <a:lstStyle/>
          <a:p>
            <a:r>
              <a:rPr lang="en-US" sz="2800" dirty="0"/>
              <a:t>The </a:t>
            </a:r>
            <a:r>
              <a:rPr lang="en-US" sz="2800" b="1" dirty="0"/>
              <a:t>Guided Writing Retreat</a:t>
            </a:r>
            <a:r>
              <a:rPr lang="en-US" sz="2800" dirty="0"/>
              <a:t> is a new feature of the Ohio Valley Shakespeare Conference designed to support scholars who may not have access to funded writing retreats at their institutions.</a:t>
            </a:r>
          </a:p>
          <a:p>
            <a:r>
              <a:rPr lang="en-US" sz="2800" dirty="0"/>
              <a:t> It is a quiet, focused environment for sustained writing in 75-minute blocks.</a:t>
            </a:r>
          </a:p>
          <a:p>
            <a:r>
              <a:rPr lang="en-US" sz="2800" dirty="0"/>
              <a:t>Before or between the sessions, there will be opportunities to network and share with colleagues. </a:t>
            </a:r>
          </a:p>
          <a:p>
            <a:r>
              <a:rPr lang="en-US" sz="2800" dirty="0"/>
              <a:t>Whether you’re revising an article, drafting a chapter, or developing a new project, we hope you can benefit from the retreat! </a:t>
            </a:r>
          </a:p>
        </p:txBody>
      </p:sp>
    </p:spTree>
    <p:extLst>
      <p:ext uri="{BB962C8B-B14F-4D97-AF65-F5344CB8AC3E}">
        <p14:creationId xmlns:p14="http://schemas.microsoft.com/office/powerpoint/2010/main" val="272243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407C99-B696-44E5-ADBE-89E3237E5DEF}"/>
              </a:ext>
            </a:extLst>
          </p:cNvPr>
          <p:cNvPicPr>
            <a:picLocks noChangeAspect="1"/>
          </p:cNvPicPr>
          <p:nvPr/>
        </p:nvPicPr>
        <p:blipFill>
          <a:blip r:embed="rId3"/>
          <a:stretch>
            <a:fillRect/>
          </a:stretch>
        </p:blipFill>
        <p:spPr>
          <a:xfrm>
            <a:off x="1885950" y="164101"/>
            <a:ext cx="8743950" cy="6037215"/>
          </a:xfrm>
          <a:prstGeom prst="rect">
            <a:avLst/>
          </a:prstGeom>
        </p:spPr>
      </p:pic>
    </p:spTree>
    <p:extLst>
      <p:ext uri="{BB962C8B-B14F-4D97-AF65-F5344CB8AC3E}">
        <p14:creationId xmlns:p14="http://schemas.microsoft.com/office/powerpoint/2010/main" val="266402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852DC-D3B4-40AF-890C-A70541E7933E}"/>
              </a:ext>
            </a:extLst>
          </p:cNvPr>
          <p:cNvPicPr>
            <a:picLocks noChangeAspect="1"/>
          </p:cNvPicPr>
          <p:nvPr/>
        </p:nvPicPr>
        <p:blipFill>
          <a:blip r:embed="rId3"/>
          <a:stretch>
            <a:fillRect/>
          </a:stretch>
        </p:blipFill>
        <p:spPr>
          <a:xfrm>
            <a:off x="2457450" y="192510"/>
            <a:ext cx="7980384" cy="6472979"/>
          </a:xfrm>
          <a:prstGeom prst="rect">
            <a:avLst/>
          </a:prstGeom>
        </p:spPr>
      </p:pic>
    </p:spTree>
    <p:extLst>
      <p:ext uri="{BB962C8B-B14F-4D97-AF65-F5344CB8AC3E}">
        <p14:creationId xmlns:p14="http://schemas.microsoft.com/office/powerpoint/2010/main" val="420126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E12C-CC5F-40F5-9129-B53748F411A5}"/>
              </a:ext>
            </a:extLst>
          </p:cNvPr>
          <p:cNvSpPr>
            <a:spLocks noGrp="1"/>
          </p:cNvSpPr>
          <p:nvPr>
            <p:ph type="title"/>
          </p:nvPr>
        </p:nvSpPr>
        <p:spPr/>
        <p:txBody>
          <a:bodyPr/>
          <a:lstStyle/>
          <a:p>
            <a:r>
              <a:rPr lang="en-US" dirty="0"/>
              <a:t>Thursday, October 16</a:t>
            </a:r>
          </a:p>
        </p:txBody>
      </p:sp>
      <p:sp>
        <p:nvSpPr>
          <p:cNvPr id="3" name="Content Placeholder 2">
            <a:extLst>
              <a:ext uri="{FF2B5EF4-FFF2-40B4-BE49-F238E27FC236}">
                <a16:creationId xmlns:a16="http://schemas.microsoft.com/office/drawing/2014/main" id="{1EEB7519-4E49-494B-9C38-1BEC0139DDF8}"/>
              </a:ext>
            </a:extLst>
          </p:cNvPr>
          <p:cNvSpPr>
            <a:spLocks noGrp="1"/>
          </p:cNvSpPr>
          <p:nvPr>
            <p:ph idx="1"/>
          </p:nvPr>
        </p:nvSpPr>
        <p:spPr>
          <a:xfrm>
            <a:off x="1154954" y="2603500"/>
            <a:ext cx="10313146" cy="3968750"/>
          </a:xfrm>
        </p:spPr>
        <p:txBody>
          <a:bodyPr>
            <a:normAutofit/>
          </a:bodyPr>
          <a:lstStyle/>
          <a:p>
            <a:pPr marL="0" indent="0" algn="ctr" fontAlgn="base">
              <a:buNone/>
            </a:pPr>
            <a:r>
              <a:rPr lang="en-US" sz="2800" b="1" i="0" dirty="0">
                <a:solidFill>
                  <a:srgbClr val="000000"/>
                </a:solidFill>
                <a:effectLst/>
                <a:latin typeface="Aptos"/>
              </a:rPr>
              <a:t>1</a:t>
            </a:r>
            <a:r>
              <a:rPr lang="en-US" sz="2800" b="1" i="0" baseline="30000" dirty="0">
                <a:solidFill>
                  <a:srgbClr val="000000"/>
                </a:solidFill>
                <a:effectLst/>
                <a:latin typeface="Aptos"/>
              </a:rPr>
              <a:t>st</a:t>
            </a:r>
            <a:r>
              <a:rPr lang="en-US" sz="2800" b="1" i="0" dirty="0">
                <a:solidFill>
                  <a:srgbClr val="000000"/>
                </a:solidFill>
                <a:effectLst/>
                <a:latin typeface="Aptos"/>
              </a:rPr>
              <a:t> session </a:t>
            </a:r>
          </a:p>
          <a:p>
            <a:pPr marL="0" indent="0" algn="ctr" fontAlgn="base">
              <a:buNone/>
            </a:pPr>
            <a:r>
              <a:rPr lang="en-US" sz="2800" b="1" i="0" dirty="0">
                <a:solidFill>
                  <a:srgbClr val="000000"/>
                </a:solidFill>
                <a:effectLst/>
                <a:latin typeface="Aptos"/>
              </a:rPr>
              <a:t>2:00-3:45 pm</a:t>
            </a:r>
          </a:p>
          <a:p>
            <a:pPr algn="l" fontAlgn="base"/>
            <a:r>
              <a:rPr lang="en-US" sz="2800" b="0" i="0" dirty="0">
                <a:solidFill>
                  <a:srgbClr val="000000"/>
                </a:solidFill>
                <a:effectLst/>
                <a:latin typeface="Aptos"/>
              </a:rPr>
              <a:t>2:00-2:15 Gather and brief introductions</a:t>
            </a:r>
          </a:p>
          <a:p>
            <a:pPr algn="l" fontAlgn="base"/>
            <a:r>
              <a:rPr lang="en-US" sz="2800" b="0" i="0" dirty="0">
                <a:solidFill>
                  <a:srgbClr val="000000"/>
                </a:solidFill>
                <a:effectLst/>
                <a:latin typeface="Aptos"/>
              </a:rPr>
              <a:t>2:15-3:30 Quiet Work </a:t>
            </a:r>
            <a:r>
              <a:rPr lang="en-US" sz="2800" dirty="0">
                <a:solidFill>
                  <a:srgbClr val="000000"/>
                </a:solidFill>
                <a:latin typeface="Aptos"/>
              </a:rPr>
              <a:t>Ti</a:t>
            </a:r>
            <a:r>
              <a:rPr lang="en-US" sz="2800" b="0" i="0" dirty="0">
                <a:solidFill>
                  <a:srgbClr val="000000"/>
                </a:solidFill>
                <a:effectLst/>
                <a:latin typeface="Aptos"/>
              </a:rPr>
              <a:t>me </a:t>
            </a:r>
          </a:p>
          <a:p>
            <a:pPr marL="0" indent="0" algn="l" fontAlgn="base">
              <a:buNone/>
            </a:pPr>
            <a:r>
              <a:rPr lang="en-US" sz="2800" b="0" i="0" dirty="0">
                <a:solidFill>
                  <a:srgbClr val="000000"/>
                </a:solidFill>
                <a:effectLst/>
                <a:latin typeface="Aptos"/>
              </a:rPr>
              <a:t>Only research and writing allowed. No grading, emails, phone calls, or social media.</a:t>
            </a:r>
          </a:p>
          <a:p>
            <a:pPr algn="l" fontAlgn="base"/>
            <a:r>
              <a:rPr lang="en-US" sz="2800" b="0" i="0" dirty="0">
                <a:solidFill>
                  <a:srgbClr val="000000"/>
                </a:solidFill>
                <a:effectLst/>
                <a:latin typeface="Aptos"/>
              </a:rPr>
              <a:t>3:30-3:45 Opportunity to network and share projects</a:t>
            </a:r>
            <a:endParaRPr lang="en-US" b="0" i="0" dirty="0">
              <a:solidFill>
                <a:srgbClr val="000000"/>
              </a:solidFill>
              <a:effectLst/>
              <a:latin typeface="Aptos"/>
            </a:endParaRPr>
          </a:p>
          <a:p>
            <a:pPr marL="0" indent="0" algn="l" fontAlgn="base">
              <a:buNone/>
            </a:pPr>
            <a:endParaRPr lang="en-US" sz="2800" b="0" i="0" dirty="0">
              <a:solidFill>
                <a:srgbClr val="000000"/>
              </a:solidFill>
              <a:effectLst/>
              <a:latin typeface="Aptos"/>
            </a:endParaRPr>
          </a:p>
          <a:p>
            <a:pPr algn="l" fontAlgn="base"/>
            <a:endParaRPr lang="en-US" sz="2800" b="0" i="0" dirty="0">
              <a:solidFill>
                <a:srgbClr val="000000"/>
              </a:solidFill>
              <a:effectLst/>
              <a:latin typeface="Aptos"/>
            </a:endParaRPr>
          </a:p>
          <a:p>
            <a:pPr marL="0" indent="0" algn="l" fontAlgn="base">
              <a:buNone/>
            </a:pPr>
            <a:endParaRPr lang="en-US" sz="2800" b="0" i="0" dirty="0">
              <a:solidFill>
                <a:srgbClr val="000000"/>
              </a:solidFill>
              <a:effectLst/>
              <a:latin typeface="Aptos"/>
            </a:endParaRPr>
          </a:p>
          <a:p>
            <a:pPr marL="0" indent="0">
              <a:buNone/>
            </a:pPr>
            <a:endParaRPr lang="en-US" dirty="0"/>
          </a:p>
        </p:txBody>
      </p:sp>
    </p:spTree>
    <p:extLst>
      <p:ext uri="{BB962C8B-B14F-4D97-AF65-F5344CB8AC3E}">
        <p14:creationId xmlns:p14="http://schemas.microsoft.com/office/powerpoint/2010/main" val="217210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E12C-CC5F-40F5-9129-B53748F411A5}"/>
              </a:ext>
            </a:extLst>
          </p:cNvPr>
          <p:cNvSpPr>
            <a:spLocks noGrp="1"/>
          </p:cNvSpPr>
          <p:nvPr>
            <p:ph type="title"/>
          </p:nvPr>
        </p:nvSpPr>
        <p:spPr/>
        <p:txBody>
          <a:bodyPr/>
          <a:lstStyle/>
          <a:p>
            <a:r>
              <a:rPr lang="en-US" dirty="0"/>
              <a:t>Thursday, October 16</a:t>
            </a:r>
          </a:p>
        </p:txBody>
      </p:sp>
      <p:sp>
        <p:nvSpPr>
          <p:cNvPr id="3" name="Content Placeholder 2">
            <a:extLst>
              <a:ext uri="{FF2B5EF4-FFF2-40B4-BE49-F238E27FC236}">
                <a16:creationId xmlns:a16="http://schemas.microsoft.com/office/drawing/2014/main" id="{1EEB7519-4E49-494B-9C38-1BEC0139DDF8}"/>
              </a:ext>
            </a:extLst>
          </p:cNvPr>
          <p:cNvSpPr>
            <a:spLocks noGrp="1"/>
          </p:cNvSpPr>
          <p:nvPr>
            <p:ph idx="1"/>
          </p:nvPr>
        </p:nvSpPr>
        <p:spPr>
          <a:xfrm>
            <a:off x="1154954" y="2603500"/>
            <a:ext cx="10313146" cy="3968750"/>
          </a:xfrm>
        </p:spPr>
        <p:txBody>
          <a:bodyPr>
            <a:normAutofit/>
          </a:bodyPr>
          <a:lstStyle/>
          <a:p>
            <a:pPr marL="0" indent="0" algn="ctr" fontAlgn="base">
              <a:buNone/>
            </a:pPr>
            <a:r>
              <a:rPr lang="en-US" sz="2800" b="1" dirty="0">
                <a:solidFill>
                  <a:srgbClr val="000000"/>
                </a:solidFill>
                <a:latin typeface="Aptos"/>
              </a:rPr>
              <a:t>2</a:t>
            </a:r>
            <a:r>
              <a:rPr lang="en-US" sz="2800" b="1" baseline="30000" dirty="0">
                <a:solidFill>
                  <a:srgbClr val="000000"/>
                </a:solidFill>
                <a:latin typeface="Aptos"/>
              </a:rPr>
              <a:t>nd</a:t>
            </a:r>
            <a:r>
              <a:rPr lang="en-US" sz="2800" b="1" dirty="0">
                <a:solidFill>
                  <a:srgbClr val="000000"/>
                </a:solidFill>
                <a:latin typeface="Aptos"/>
              </a:rPr>
              <a:t> S</a:t>
            </a:r>
            <a:r>
              <a:rPr lang="en-US" sz="2800" b="1" i="0" dirty="0">
                <a:solidFill>
                  <a:srgbClr val="000000"/>
                </a:solidFill>
                <a:effectLst/>
                <a:latin typeface="Aptos"/>
              </a:rPr>
              <a:t>ession </a:t>
            </a:r>
          </a:p>
          <a:p>
            <a:pPr marL="0" indent="0" algn="ctr" fontAlgn="base">
              <a:buNone/>
            </a:pPr>
            <a:r>
              <a:rPr lang="en-US" sz="2800" b="1" i="0" dirty="0">
                <a:solidFill>
                  <a:srgbClr val="000000"/>
                </a:solidFill>
                <a:effectLst/>
                <a:latin typeface="Aptos"/>
              </a:rPr>
              <a:t>4:00-5:30</a:t>
            </a:r>
          </a:p>
          <a:p>
            <a:pPr algn="l" fontAlgn="base"/>
            <a:r>
              <a:rPr lang="en-US" sz="2800" dirty="0">
                <a:solidFill>
                  <a:srgbClr val="000000"/>
                </a:solidFill>
                <a:latin typeface="Aptos"/>
              </a:rPr>
              <a:t>4</a:t>
            </a:r>
            <a:r>
              <a:rPr lang="en-US" sz="2800" b="0" i="0" dirty="0">
                <a:solidFill>
                  <a:srgbClr val="000000"/>
                </a:solidFill>
                <a:effectLst/>
                <a:latin typeface="Aptos"/>
              </a:rPr>
              <a:t>:00-4:15 Gather and brief introductions</a:t>
            </a:r>
          </a:p>
          <a:p>
            <a:pPr algn="l" fontAlgn="base"/>
            <a:r>
              <a:rPr lang="en-US" sz="2800" dirty="0">
                <a:solidFill>
                  <a:srgbClr val="000000"/>
                </a:solidFill>
                <a:latin typeface="Aptos"/>
              </a:rPr>
              <a:t>4</a:t>
            </a:r>
            <a:r>
              <a:rPr lang="en-US" sz="2800" b="0" i="0" dirty="0">
                <a:solidFill>
                  <a:srgbClr val="000000"/>
                </a:solidFill>
                <a:effectLst/>
                <a:latin typeface="Aptos"/>
              </a:rPr>
              <a:t>:15-5:30 Quiet Work </a:t>
            </a:r>
            <a:r>
              <a:rPr lang="en-US" sz="2800" dirty="0">
                <a:solidFill>
                  <a:srgbClr val="000000"/>
                </a:solidFill>
                <a:latin typeface="Aptos"/>
              </a:rPr>
              <a:t>Time</a:t>
            </a:r>
            <a:r>
              <a:rPr lang="en-US" sz="2800" b="0" i="0" dirty="0">
                <a:solidFill>
                  <a:srgbClr val="000000"/>
                </a:solidFill>
                <a:effectLst/>
                <a:latin typeface="Aptos"/>
              </a:rPr>
              <a:t> </a:t>
            </a:r>
          </a:p>
          <a:p>
            <a:pPr marL="0" indent="0" algn="l" fontAlgn="base">
              <a:buNone/>
            </a:pPr>
            <a:r>
              <a:rPr lang="en-US" sz="2800" b="0" i="0" dirty="0">
                <a:solidFill>
                  <a:srgbClr val="000000"/>
                </a:solidFill>
                <a:effectLst/>
                <a:latin typeface="Aptos"/>
              </a:rPr>
              <a:t>Only research and writing allowed. No grading, emails, phone calls, or social media.</a:t>
            </a:r>
          </a:p>
          <a:p>
            <a:pPr algn="l" fontAlgn="base"/>
            <a:r>
              <a:rPr lang="en-US" sz="2800" dirty="0">
                <a:solidFill>
                  <a:srgbClr val="000000"/>
                </a:solidFill>
                <a:latin typeface="Aptos"/>
              </a:rPr>
              <a:t>5</a:t>
            </a:r>
            <a:r>
              <a:rPr lang="en-US" sz="2800" b="0" i="0" dirty="0">
                <a:solidFill>
                  <a:srgbClr val="000000"/>
                </a:solidFill>
                <a:effectLst/>
                <a:latin typeface="Aptos"/>
              </a:rPr>
              <a:t>:30 Well deserved happy hour!</a:t>
            </a:r>
            <a:endParaRPr lang="en-US" b="0" i="0" dirty="0">
              <a:solidFill>
                <a:srgbClr val="000000"/>
              </a:solidFill>
              <a:effectLst/>
              <a:latin typeface="Aptos"/>
            </a:endParaRPr>
          </a:p>
          <a:p>
            <a:pPr marL="0" indent="0" algn="l" fontAlgn="base">
              <a:buNone/>
            </a:pPr>
            <a:endParaRPr lang="en-US" sz="2800" b="0" i="0" dirty="0">
              <a:solidFill>
                <a:srgbClr val="000000"/>
              </a:solidFill>
              <a:effectLst/>
              <a:latin typeface="Aptos"/>
            </a:endParaRPr>
          </a:p>
          <a:p>
            <a:pPr algn="l" fontAlgn="base"/>
            <a:endParaRPr lang="en-US" sz="2800" b="0" i="0" dirty="0">
              <a:solidFill>
                <a:srgbClr val="000000"/>
              </a:solidFill>
              <a:effectLst/>
              <a:latin typeface="Aptos"/>
            </a:endParaRPr>
          </a:p>
          <a:p>
            <a:pPr marL="0" indent="0" algn="l" fontAlgn="base">
              <a:buNone/>
            </a:pPr>
            <a:endParaRPr lang="en-US" sz="2800" b="0" i="0" dirty="0">
              <a:solidFill>
                <a:srgbClr val="000000"/>
              </a:solidFill>
              <a:effectLst/>
              <a:latin typeface="Aptos"/>
            </a:endParaRPr>
          </a:p>
          <a:p>
            <a:pPr marL="0" indent="0">
              <a:buNone/>
            </a:pPr>
            <a:endParaRPr lang="en-US" dirty="0"/>
          </a:p>
        </p:txBody>
      </p:sp>
    </p:spTree>
    <p:extLst>
      <p:ext uri="{BB962C8B-B14F-4D97-AF65-F5344CB8AC3E}">
        <p14:creationId xmlns:p14="http://schemas.microsoft.com/office/powerpoint/2010/main" val="270882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E12C-CC5F-40F5-9129-B53748F411A5}"/>
              </a:ext>
            </a:extLst>
          </p:cNvPr>
          <p:cNvSpPr>
            <a:spLocks noGrp="1"/>
          </p:cNvSpPr>
          <p:nvPr>
            <p:ph type="title"/>
          </p:nvPr>
        </p:nvSpPr>
        <p:spPr/>
        <p:txBody>
          <a:bodyPr/>
          <a:lstStyle/>
          <a:p>
            <a:r>
              <a:rPr lang="en-US" dirty="0"/>
              <a:t>Friday, October 17</a:t>
            </a:r>
          </a:p>
        </p:txBody>
      </p:sp>
      <p:sp>
        <p:nvSpPr>
          <p:cNvPr id="3" name="Content Placeholder 2">
            <a:extLst>
              <a:ext uri="{FF2B5EF4-FFF2-40B4-BE49-F238E27FC236}">
                <a16:creationId xmlns:a16="http://schemas.microsoft.com/office/drawing/2014/main" id="{1EEB7519-4E49-494B-9C38-1BEC0139DDF8}"/>
              </a:ext>
            </a:extLst>
          </p:cNvPr>
          <p:cNvSpPr>
            <a:spLocks noGrp="1"/>
          </p:cNvSpPr>
          <p:nvPr>
            <p:ph idx="1"/>
          </p:nvPr>
        </p:nvSpPr>
        <p:spPr>
          <a:xfrm>
            <a:off x="1154954" y="2603500"/>
            <a:ext cx="10313146" cy="3968750"/>
          </a:xfrm>
        </p:spPr>
        <p:txBody>
          <a:bodyPr>
            <a:normAutofit/>
          </a:bodyPr>
          <a:lstStyle/>
          <a:p>
            <a:pPr marL="0" indent="0" algn="ctr" fontAlgn="base">
              <a:buNone/>
            </a:pPr>
            <a:r>
              <a:rPr lang="en-US" sz="2800" b="1" i="0" dirty="0">
                <a:solidFill>
                  <a:srgbClr val="000000"/>
                </a:solidFill>
                <a:effectLst/>
                <a:latin typeface="Aptos"/>
              </a:rPr>
              <a:t> 3</a:t>
            </a:r>
            <a:r>
              <a:rPr lang="en-US" sz="2800" b="1" i="0" baseline="30000" dirty="0">
                <a:solidFill>
                  <a:srgbClr val="000000"/>
                </a:solidFill>
                <a:effectLst/>
                <a:latin typeface="Aptos"/>
              </a:rPr>
              <a:t>rd</a:t>
            </a:r>
            <a:r>
              <a:rPr lang="en-US" sz="2800" b="1" i="0" dirty="0">
                <a:solidFill>
                  <a:srgbClr val="000000"/>
                </a:solidFill>
                <a:effectLst/>
                <a:latin typeface="Aptos"/>
              </a:rPr>
              <a:t> Session </a:t>
            </a:r>
          </a:p>
          <a:p>
            <a:pPr marL="0" indent="0" algn="ctr" fontAlgn="base">
              <a:buNone/>
            </a:pPr>
            <a:r>
              <a:rPr lang="en-US" sz="2800" b="1" i="0" dirty="0">
                <a:solidFill>
                  <a:srgbClr val="000000"/>
                </a:solidFill>
                <a:effectLst/>
                <a:latin typeface="Aptos"/>
              </a:rPr>
              <a:t>9:00-10:45am</a:t>
            </a:r>
          </a:p>
          <a:p>
            <a:pPr algn="l" fontAlgn="base"/>
            <a:r>
              <a:rPr lang="en-US" sz="2800" b="0" i="0" dirty="0">
                <a:solidFill>
                  <a:srgbClr val="000000"/>
                </a:solidFill>
                <a:effectLst/>
                <a:latin typeface="Aptos"/>
              </a:rPr>
              <a:t>9:00-9:15 Gather and brief introductions</a:t>
            </a:r>
          </a:p>
          <a:p>
            <a:pPr algn="l" fontAlgn="base"/>
            <a:r>
              <a:rPr lang="en-US" sz="2800" b="0" i="0" dirty="0">
                <a:solidFill>
                  <a:srgbClr val="000000"/>
                </a:solidFill>
                <a:effectLst/>
                <a:latin typeface="Aptos"/>
              </a:rPr>
              <a:t>9:15-10:30 Quiet Work </a:t>
            </a:r>
            <a:r>
              <a:rPr lang="en-US" dirty="0">
                <a:solidFill>
                  <a:srgbClr val="000000"/>
                </a:solidFill>
                <a:latin typeface="Aptos"/>
              </a:rPr>
              <a:t>T</a:t>
            </a:r>
            <a:r>
              <a:rPr lang="en-US" sz="2800" b="0" i="0" dirty="0">
                <a:solidFill>
                  <a:srgbClr val="000000"/>
                </a:solidFill>
                <a:effectLst/>
                <a:latin typeface="Aptos"/>
              </a:rPr>
              <a:t>ime </a:t>
            </a:r>
          </a:p>
          <a:p>
            <a:pPr marL="0" indent="0" algn="l" fontAlgn="base">
              <a:buNone/>
            </a:pPr>
            <a:r>
              <a:rPr lang="en-US" sz="2800" b="0" i="0" dirty="0">
                <a:solidFill>
                  <a:srgbClr val="000000"/>
                </a:solidFill>
                <a:effectLst/>
                <a:latin typeface="Aptos"/>
              </a:rPr>
              <a:t>Only research and writing allowed. No grading, emails, phone calls, or social media.</a:t>
            </a:r>
          </a:p>
          <a:p>
            <a:pPr algn="l" fontAlgn="base"/>
            <a:r>
              <a:rPr lang="en-US" sz="2800" dirty="0">
                <a:solidFill>
                  <a:srgbClr val="000000"/>
                </a:solidFill>
                <a:latin typeface="Aptos"/>
              </a:rPr>
              <a:t>10</a:t>
            </a:r>
            <a:r>
              <a:rPr lang="en-US" sz="2800" b="0" i="0" dirty="0">
                <a:solidFill>
                  <a:srgbClr val="000000"/>
                </a:solidFill>
                <a:effectLst/>
                <a:latin typeface="Aptos"/>
              </a:rPr>
              <a:t>:30-10:45 Opportunity to network and share projects</a:t>
            </a:r>
          </a:p>
          <a:p>
            <a:pPr algn="l" fontAlgn="base"/>
            <a:endParaRPr lang="en-US" sz="2800" b="0" i="0" dirty="0">
              <a:solidFill>
                <a:srgbClr val="000000"/>
              </a:solidFill>
              <a:effectLst/>
              <a:latin typeface="Aptos"/>
            </a:endParaRPr>
          </a:p>
          <a:p>
            <a:pPr marL="0" indent="0" algn="l" fontAlgn="base">
              <a:buNone/>
            </a:pPr>
            <a:endParaRPr lang="en-US" sz="2800" b="0" i="0" dirty="0">
              <a:solidFill>
                <a:srgbClr val="000000"/>
              </a:solidFill>
              <a:effectLst/>
              <a:latin typeface="Aptos"/>
            </a:endParaRPr>
          </a:p>
          <a:p>
            <a:pPr marL="0" indent="0">
              <a:buNone/>
            </a:pPr>
            <a:endParaRPr lang="en-US" dirty="0"/>
          </a:p>
        </p:txBody>
      </p:sp>
    </p:spTree>
    <p:extLst>
      <p:ext uri="{BB962C8B-B14F-4D97-AF65-F5344CB8AC3E}">
        <p14:creationId xmlns:p14="http://schemas.microsoft.com/office/powerpoint/2010/main" val="28671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0CBE-2F23-4AA4-BDE3-0026B5F3535C}"/>
              </a:ext>
            </a:extLst>
          </p:cNvPr>
          <p:cNvSpPr>
            <a:spLocks noGrp="1"/>
          </p:cNvSpPr>
          <p:nvPr>
            <p:ph type="title"/>
          </p:nvPr>
        </p:nvSpPr>
        <p:spPr/>
        <p:txBody>
          <a:bodyPr/>
          <a:lstStyle/>
          <a:p>
            <a:r>
              <a:rPr lang="en-US" dirty="0"/>
              <a:t>Questions and feedback welcome!</a:t>
            </a:r>
          </a:p>
        </p:txBody>
      </p:sp>
      <p:sp>
        <p:nvSpPr>
          <p:cNvPr id="3" name="Content Placeholder 2">
            <a:extLst>
              <a:ext uri="{FF2B5EF4-FFF2-40B4-BE49-F238E27FC236}">
                <a16:creationId xmlns:a16="http://schemas.microsoft.com/office/drawing/2014/main" id="{37BEBCF4-BC1A-4A97-AFAD-C693AA8727EF}"/>
              </a:ext>
            </a:extLst>
          </p:cNvPr>
          <p:cNvSpPr>
            <a:spLocks noGrp="1"/>
          </p:cNvSpPr>
          <p:nvPr>
            <p:ph idx="1"/>
          </p:nvPr>
        </p:nvSpPr>
        <p:spPr>
          <a:xfrm>
            <a:off x="873760" y="2316480"/>
            <a:ext cx="10322560" cy="4328160"/>
          </a:xfrm>
        </p:spPr>
        <p:txBody>
          <a:bodyPr>
            <a:normAutofit/>
          </a:bodyPr>
          <a:lstStyle/>
          <a:p>
            <a:r>
              <a:rPr lang="en-US" sz="2800" dirty="0"/>
              <a:t>Please email </a:t>
            </a:r>
            <a:r>
              <a:rPr lang="en-US" sz="2800" dirty="0">
                <a:hlinkClick r:id="rId3"/>
              </a:rPr>
              <a:t>carol.mejia-laperle@wright.edu</a:t>
            </a:r>
            <a:r>
              <a:rPr lang="en-US" sz="2800" dirty="0"/>
              <a:t> with your questions and feedback. </a:t>
            </a:r>
          </a:p>
        </p:txBody>
      </p:sp>
    </p:spTree>
    <p:extLst>
      <p:ext uri="{BB962C8B-B14F-4D97-AF65-F5344CB8AC3E}">
        <p14:creationId xmlns:p14="http://schemas.microsoft.com/office/powerpoint/2010/main" val="41563024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79</TotalTime>
  <Words>313</Words>
  <Application>Microsoft Office PowerPoint</Application>
  <PresentationFormat>Widescreen</PresentationFormat>
  <Paragraphs>44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Century Gothic</vt:lpstr>
      <vt:lpstr>Wingdings 3</vt:lpstr>
      <vt:lpstr>Ion Boardroom</vt:lpstr>
      <vt:lpstr>PowerPoint Presentation</vt:lpstr>
      <vt:lpstr>WELCOME!</vt:lpstr>
      <vt:lpstr>PowerPoint Presentation</vt:lpstr>
      <vt:lpstr>PowerPoint Presentation</vt:lpstr>
      <vt:lpstr>Thursday, October 16</vt:lpstr>
      <vt:lpstr>Thursday, October 16</vt:lpstr>
      <vt:lpstr>Friday, October 17</vt:lpstr>
      <vt:lpstr>Questions and feedback welcome!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Mejia-LaPerle, Carol</dc:creator>
  <cp:lastModifiedBy>Mejia-LaPerle, Carol</cp:lastModifiedBy>
  <cp:revision>7</cp:revision>
  <dcterms:created xsi:type="dcterms:W3CDTF">2025-10-13T14:53:59Z</dcterms:created>
  <dcterms:modified xsi:type="dcterms:W3CDTF">2025-10-13T16:13:35Z</dcterms:modified>
</cp:coreProperties>
</file>